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8" r:id="rId3"/>
    <p:sldId id="260" r:id="rId4"/>
    <p:sldId id="263" r:id="rId5"/>
    <p:sldId id="264" r:id="rId6"/>
    <p:sldId id="265" r:id="rId7"/>
    <p:sldId id="267" r:id="rId8"/>
    <p:sldId id="269" r:id="rId9"/>
    <p:sldId id="270" r:id="rId10"/>
    <p:sldId id="275" r:id="rId11"/>
    <p:sldId id="278" r:id="rId12"/>
    <p:sldId id="280" r:id="rId13"/>
    <p:sldId id="282" r:id="rId14"/>
    <p:sldId id="284" r:id="rId15"/>
    <p:sldId id="285" r:id="rId16"/>
    <p:sldId id="286" r:id="rId17"/>
    <p:sldId id="287" r:id="rId18"/>
    <p:sldId id="289" r:id="rId19"/>
    <p:sldId id="290" r:id="rId20"/>
    <p:sldId id="292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10FE4B6-AD45-466F-9B05-77A1C6F893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CA91B4-3E69-4314-9F3A-4E09940D91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61EDD-7975-4152-BC1D-28DD42AADCB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394948-7951-4898-9433-2CD056021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0F1C20-BCFD-436F-B36A-0D4D9B97A1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7B9E4-9C16-4795-9658-E34BFF1551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91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08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47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32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44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5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93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11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55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3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24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97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45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15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83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4120A6-A86A-46D6-BB64-C9A4E30CA5F4}" type="datetimeFigureOut">
              <a:rPr lang="zh-CN" altLang="en-US" smtClean="0"/>
              <a:t>2017/9/28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950B50-5422-461A-86C9-5A78AB9F8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69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4A9B8-2375-40B8-AEC5-EA4C33E4B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174177"/>
            <a:ext cx="9235856" cy="2509213"/>
          </a:xfrm>
        </p:spPr>
        <p:txBody>
          <a:bodyPr>
            <a:normAutofit/>
          </a:bodyPr>
          <a:lstStyle/>
          <a:p>
            <a:r>
              <a:rPr lang="en-US" altLang="zh-CN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Fund Performance Evaluation with Active Peer Benchmarks</a:t>
            </a:r>
            <a:endParaRPr lang="zh-CN" altLang="en-US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E7BA7B-946B-43E8-ABCB-D3717AB5E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952" y="3970606"/>
            <a:ext cx="8689976" cy="1371599"/>
          </a:xfrm>
        </p:spPr>
        <p:txBody>
          <a:bodyPr>
            <a:normAutofit/>
          </a:bodyPr>
          <a:lstStyle/>
          <a:p>
            <a:r>
              <a:rPr lang="en-US" altLang="zh-CN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By David Hunter, Eugene Kandel, Shmuel Kandel, Russ </a:t>
            </a:r>
            <a:r>
              <a:rPr lang="en-US" altLang="zh-CN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Wermers</a:t>
            </a:r>
            <a:endParaRPr lang="en-US" altLang="zh-CN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Zhao Zhang</a:t>
            </a:r>
          </a:p>
          <a:p>
            <a:endParaRPr lang="zh-CN" altLang="en-US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6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6155"/>
            <a:ext cx="10363826" cy="35694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APB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654A7F-271C-4630-87EB-7A1E9229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2670933"/>
            <a:ext cx="9267825" cy="36099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651CDAB-62AA-4B3A-84C9-CC435645EBE1}"/>
              </a:ext>
            </a:extLst>
          </p:cNvPr>
          <p:cNvSpPr txBox="1"/>
          <p:nvPr/>
        </p:nvSpPr>
        <p:spPr>
          <a:xfrm>
            <a:off x="5936974" y="455374"/>
            <a:ext cx="5340625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APBs exhibit significant alphas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quite sizably positive or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 to be of same sign across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a significant commonality in residuals among funds in each group; Correlation across groups?</a:t>
            </a:r>
          </a:p>
          <a:p>
            <a:pPr algn="ct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572687C-6DCC-42DC-B887-A87A45ABCA41}"/>
              </a:ext>
            </a:extLst>
          </p:cNvPr>
          <p:cNvSpPr/>
          <p:nvPr/>
        </p:nvSpPr>
        <p:spPr>
          <a:xfrm>
            <a:off x="8398564" y="1435707"/>
            <a:ext cx="417443" cy="4038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4E74ED8-0C37-4CE4-AFCC-CACBAC2E98F1}"/>
              </a:ext>
            </a:extLst>
          </p:cNvPr>
          <p:cNvSpPr/>
          <p:nvPr/>
        </p:nvSpPr>
        <p:spPr>
          <a:xfrm>
            <a:off x="6957392" y="3420419"/>
            <a:ext cx="1441172" cy="340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36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6155"/>
            <a:ext cx="10363826" cy="35694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APB Residuals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51CDAB-62AA-4B3A-84C9-CC435645EBE1}"/>
              </a:ext>
            </a:extLst>
          </p:cNvPr>
          <p:cNvSpPr txBox="1"/>
          <p:nvPr/>
        </p:nvSpPr>
        <p:spPr>
          <a:xfrm>
            <a:off x="5866229" y="620047"/>
            <a:ext cx="541137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Across-group correlation in idiosyncratic risk-taking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dramatic for small-mid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residual correlation is substantially different from fund.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incorporate APB (even multiple factors)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572687C-6DCC-42DC-B887-A87A45ABCA41}"/>
              </a:ext>
            </a:extLst>
          </p:cNvPr>
          <p:cNvSpPr/>
          <p:nvPr/>
        </p:nvSpPr>
        <p:spPr>
          <a:xfrm>
            <a:off x="8447846" y="1572263"/>
            <a:ext cx="417443" cy="4038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071BA7-9A3F-4FE5-8BCF-AD780461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86" y="2638683"/>
            <a:ext cx="7655838" cy="3035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66B164-5001-4024-B086-1D0791AEB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43"/>
          <a:stretch/>
        </p:blipFill>
        <p:spPr>
          <a:xfrm>
            <a:off x="5486400" y="3333793"/>
            <a:ext cx="6278240" cy="3331378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6C46E280-B0E1-4BE1-A7CF-341FA4B8B62F}"/>
              </a:ext>
            </a:extLst>
          </p:cNvPr>
          <p:cNvSpPr/>
          <p:nvPr/>
        </p:nvSpPr>
        <p:spPr>
          <a:xfrm>
            <a:off x="3964357" y="3985999"/>
            <a:ext cx="834887" cy="340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5AA6BD6-3726-411F-96A2-5FFE84076722}"/>
              </a:ext>
            </a:extLst>
          </p:cNvPr>
          <p:cNvSpPr/>
          <p:nvPr/>
        </p:nvSpPr>
        <p:spPr>
          <a:xfrm>
            <a:off x="7675301" y="4829245"/>
            <a:ext cx="834887" cy="340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14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180" y="1976154"/>
            <a:ext cx="4135903" cy="381504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Individual Fund Residuals</a:t>
            </a:r>
          </a:p>
          <a:p>
            <a:pPr marL="285750" indent="-285750"/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positive is much higher than negative</a:t>
            </a:r>
          </a:p>
          <a:p>
            <a:pPr marL="285750" indent="-285750"/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adding APB, reasonably balanced positive and negative </a:t>
            </a:r>
          </a:p>
          <a:p>
            <a:pPr marL="0" indent="0">
              <a:buNone/>
            </a:pPr>
            <a:endParaRPr lang="en-US" altLang="zh-CN" sz="19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APB successfully controls common idiosyncratic risk-taking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zh-CN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zh-CN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572687C-6DCC-42DC-B887-A87A45ABCA41}"/>
              </a:ext>
            </a:extLst>
          </p:cNvPr>
          <p:cNvSpPr/>
          <p:nvPr/>
        </p:nvSpPr>
        <p:spPr>
          <a:xfrm>
            <a:off x="2520409" y="4497435"/>
            <a:ext cx="417443" cy="4038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5E43D4-E208-40BC-A3FB-C6E7DAB9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49" y="1774209"/>
            <a:ext cx="6331851" cy="4727471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A6B6AD26-949A-47E3-A165-D25E45029E54}"/>
              </a:ext>
            </a:extLst>
          </p:cNvPr>
          <p:cNvSpPr/>
          <p:nvPr/>
        </p:nvSpPr>
        <p:spPr>
          <a:xfrm>
            <a:off x="6774152" y="1948067"/>
            <a:ext cx="991621" cy="770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72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1178" y="1777371"/>
            <a:ext cx="5683349" cy="4633588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Estimation Diagnostics</a:t>
            </a:r>
          </a:p>
          <a:p>
            <a:pPr marL="0" indent="0">
              <a:buNone/>
            </a:pPr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into four groups based on value and t-statistic</a:t>
            </a:r>
          </a:p>
          <a:p>
            <a:pPr marL="285750" indent="-285750"/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</a:t>
            </a:r>
            <a:r>
              <a:rPr lang="en-US" altLang="zh-CN" sz="19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smb</a:t>
            </a:r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9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hml</a:t>
            </a:r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…are consistent</a:t>
            </a:r>
          </a:p>
          <a:p>
            <a:pPr marL="285750" indent="-285750"/>
            <a:r>
              <a:rPr lang="en-US" altLang="zh-CN" sz="19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Lamda</a:t>
            </a:r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significantly positive over half of the funds</a:t>
            </a:r>
          </a:p>
          <a:p>
            <a:pPr marL="285750" indent="-285750"/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Alphas of four-factor and augmented model are equal, with different significances</a:t>
            </a:r>
          </a:p>
          <a:p>
            <a:pPr marL="285750" indent="-285750"/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Alphas of adjusted model should be close to zero</a:t>
            </a:r>
          </a:p>
          <a:p>
            <a:pPr marL="0" indent="0">
              <a:buNone/>
            </a:pPr>
            <a:endParaRPr lang="en-US" altLang="zh-CN" sz="19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Pre-expense skilled funds do exist, and APB can precisely separate them; Some of them are due to common strategies.</a:t>
            </a:r>
          </a:p>
          <a:p>
            <a:pPr marL="0" indent="0" algn="ctr">
              <a:buNone/>
            </a:pPr>
            <a:r>
              <a:rPr lang="en-US" altLang="zh-CN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these alphas persist? Due to common strategies or idiosyncratic strategies? Out of sample test.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zh-CN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zh-CN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572687C-6DCC-42DC-B887-A87A45ABCA41}"/>
              </a:ext>
            </a:extLst>
          </p:cNvPr>
          <p:cNvSpPr/>
          <p:nvPr/>
        </p:nvSpPr>
        <p:spPr>
          <a:xfrm>
            <a:off x="3294130" y="4660223"/>
            <a:ext cx="417443" cy="4038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F7FDDD-2ABD-4BEF-9824-8BEF4053B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76" y="618517"/>
            <a:ext cx="4552950" cy="599122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F4CD67CC-450A-497E-AA0E-C00C02F5ADB8}"/>
              </a:ext>
            </a:extLst>
          </p:cNvPr>
          <p:cNvSpPr/>
          <p:nvPr/>
        </p:nvSpPr>
        <p:spPr>
          <a:xfrm>
            <a:off x="7807821" y="742119"/>
            <a:ext cx="1402439" cy="770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DA10D59-6E1A-43BA-8459-4E0DA5902E44}"/>
              </a:ext>
            </a:extLst>
          </p:cNvPr>
          <p:cNvSpPr/>
          <p:nvPr/>
        </p:nvSpPr>
        <p:spPr>
          <a:xfrm>
            <a:off x="9793357" y="1777371"/>
            <a:ext cx="291548" cy="607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40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6155"/>
            <a:ext cx="10363826" cy="35694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Out-of-Sample Pre-Expense Alpha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51CDAB-62AA-4B3A-84C9-CC435645EBE1}"/>
              </a:ext>
            </a:extLst>
          </p:cNvPr>
          <p:cNvSpPr txBox="1"/>
          <p:nvPr/>
        </p:nvSpPr>
        <p:spPr>
          <a:xfrm>
            <a:off x="5866227" y="123943"/>
            <a:ext cx="5411372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Alphas monotonically decrease from quartile 1 to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among mid, weak among small (trading cost)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ruling out common strategies, still have significant persistence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and mid decrease, small increase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among groups, both group-like and deviations from the group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572687C-6DCC-42DC-B887-A87A45ABCA41}"/>
              </a:ext>
            </a:extLst>
          </p:cNvPr>
          <p:cNvSpPr/>
          <p:nvPr/>
        </p:nvSpPr>
        <p:spPr>
          <a:xfrm>
            <a:off x="8363191" y="1592621"/>
            <a:ext cx="417443" cy="4038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1EB922-A862-4C87-9B3E-00C4C088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56" y="4140968"/>
            <a:ext cx="10258425" cy="23907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EEFD21-6A33-467B-B358-F1275E0A9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108"/>
          <a:stretch/>
        </p:blipFill>
        <p:spPr>
          <a:xfrm>
            <a:off x="586245" y="2662467"/>
            <a:ext cx="10429875" cy="260794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C50316A-E893-4F83-9B33-8B218D1D727E}"/>
              </a:ext>
            </a:extLst>
          </p:cNvPr>
          <p:cNvSpPr/>
          <p:nvPr/>
        </p:nvSpPr>
        <p:spPr>
          <a:xfrm>
            <a:off x="2228657" y="3741891"/>
            <a:ext cx="501291" cy="1528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E70B6B5-7640-4B51-A986-BFA509699609}"/>
              </a:ext>
            </a:extLst>
          </p:cNvPr>
          <p:cNvSpPr/>
          <p:nvPr/>
        </p:nvSpPr>
        <p:spPr>
          <a:xfrm>
            <a:off x="8161450" y="3741891"/>
            <a:ext cx="2389726" cy="1528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3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6155"/>
            <a:ext cx="10363826" cy="35694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Out-of-Sample Pre-Expense Alpha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51CDAB-62AA-4B3A-84C9-CC435645EBE1}"/>
              </a:ext>
            </a:extLst>
          </p:cNvPr>
          <p:cNvSpPr txBox="1"/>
          <p:nvPr/>
        </p:nvSpPr>
        <p:spPr>
          <a:xfrm>
            <a:off x="6033249" y="659985"/>
            <a:ext cx="541137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Qualitatively similar to the previous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persistence when controlling for the leveraged peer-group alpha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APB improves identification, partially due to capturing leveraged exposure to a common strategy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572687C-6DCC-42DC-B887-A87A45ABCA41}"/>
              </a:ext>
            </a:extLst>
          </p:cNvPr>
          <p:cNvSpPr/>
          <p:nvPr/>
        </p:nvSpPr>
        <p:spPr>
          <a:xfrm>
            <a:off x="8363191" y="1592621"/>
            <a:ext cx="417443" cy="4038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AF56AB-CCDD-4BBF-87C5-DAE715B1C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05" y="2852465"/>
            <a:ext cx="10344150" cy="24288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C7CD3B-644B-4230-ACF7-3670E118F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91" y="4057377"/>
            <a:ext cx="10220325" cy="2447925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752CC834-36C8-4884-ADFF-DA72F7A4D87A}"/>
              </a:ext>
            </a:extLst>
          </p:cNvPr>
          <p:cNvSpPr/>
          <p:nvPr/>
        </p:nvSpPr>
        <p:spPr>
          <a:xfrm>
            <a:off x="2228656" y="3741892"/>
            <a:ext cx="5709395" cy="3154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30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6155"/>
            <a:ext cx="10363826" cy="35694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Out-of-Sample Net Return Alpha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51CDAB-62AA-4B3A-84C9-CC435645EBE1}"/>
              </a:ext>
            </a:extLst>
          </p:cNvPr>
          <p:cNvSpPr txBox="1"/>
          <p:nvPr/>
        </p:nvSpPr>
        <p:spPr>
          <a:xfrm>
            <a:off x="6033249" y="659985"/>
            <a:ext cx="541137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Alphas drop from pre-expense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 similar to gross-of-fee counterparts for both augmented and adjusted model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net-of-expense condition, APB is still good at locating persistently good/bad managers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572687C-6DCC-42DC-B887-A87A45ABCA41}"/>
              </a:ext>
            </a:extLst>
          </p:cNvPr>
          <p:cNvSpPr/>
          <p:nvPr/>
        </p:nvSpPr>
        <p:spPr>
          <a:xfrm>
            <a:off x="8363191" y="1592621"/>
            <a:ext cx="417443" cy="40389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F705D4-E953-4A54-98C0-535EDC64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54" y="2753548"/>
            <a:ext cx="10325100" cy="2590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234CB3-B613-47D4-AECC-0AE6C31CB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897" y="4048948"/>
            <a:ext cx="103155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9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6155"/>
            <a:ext cx="10363826" cy="35694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 test: Adding a Passive Index (PS)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51CDAB-62AA-4B3A-84C9-CC435645EBE1}"/>
              </a:ext>
            </a:extLst>
          </p:cNvPr>
          <p:cNvSpPr txBox="1"/>
          <p:nvPr/>
        </p:nvSpPr>
        <p:spPr>
          <a:xfrm>
            <a:off x="862362" y="4826675"/>
            <a:ext cx="104672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as effective as using APB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manager are not merely loading on the mispricing of the market indexes.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F69A39-3B3F-4E09-BD45-A3276FF9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3" y="2598228"/>
            <a:ext cx="10467273" cy="19147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78F9B3-9C83-4896-9004-7F8DF6873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706" y="526280"/>
            <a:ext cx="7258929" cy="13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6155"/>
            <a:ext cx="10363826" cy="35694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 test: Adding a Liquidity Factor 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51CDAB-62AA-4B3A-84C9-CC435645EBE1}"/>
              </a:ext>
            </a:extLst>
          </p:cNvPr>
          <p:cNvSpPr txBox="1"/>
          <p:nvPr/>
        </p:nvSpPr>
        <p:spPr>
          <a:xfrm>
            <a:off x="862362" y="4826675"/>
            <a:ext cx="104672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augmenting factors capture different idiosyncratic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eliminating alphas, indicating not achieving illusory alphas through loading on illiquid securities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50E1B8-370E-4DD6-A143-87829518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10" y="2598228"/>
            <a:ext cx="10389175" cy="19938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47CCB67-71C7-4C16-B95B-82D1B3C53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706" y="526280"/>
            <a:ext cx="7258929" cy="13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2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6155"/>
            <a:ext cx="10363826" cy="35694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 test: Value-Weighted APB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51CDAB-62AA-4B3A-84C9-CC435645EBE1}"/>
              </a:ext>
            </a:extLst>
          </p:cNvPr>
          <p:cNvSpPr txBox="1"/>
          <p:nvPr/>
        </p:nvSpPr>
        <p:spPr>
          <a:xfrm>
            <a:off x="862362" y="4826675"/>
            <a:ext cx="104672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Qualitatively similar to EW-APB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a simplified and expedient way: aggregating the returns of the largest several funds within a group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819549-727B-45E1-B3E0-382779A1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44" y="2617872"/>
            <a:ext cx="10524108" cy="20509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042197-CC47-4923-8D42-ABD80A9A8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706" y="526280"/>
            <a:ext cx="7258929" cy="13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4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Background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14693"/>
            <a:ext cx="10363826" cy="3975091"/>
          </a:xfrm>
        </p:spPr>
        <p:txBody>
          <a:bodyPr>
            <a:normAutofit/>
          </a:bodyPr>
          <a:lstStyle/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Strategies VS Active Management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Evolvement of evaluating methods: Sharpe Ratio → Jensen’s alpha using a single risk factor → </a:t>
            </a:r>
            <a:r>
              <a:rPr lang="en-US" altLang="zh-CN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Fama</a:t>
            </a:r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French three-factor model → Carhart’s momentum added model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problem: Similar strategies can lead to correlated residuals, reducing the power of models to separate skilled from unskilled fund managers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problem: Fund portfolio holdings data or knowledge about the commonalities may not be available (or are disclosed infrequently)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figure out an approach to account for commonalities using only public information. (i.e. fund returns and the investment objective)</a:t>
            </a: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830FBC65-5689-402D-8BA4-C80E623B8B93}"/>
              </a:ext>
            </a:extLst>
          </p:cNvPr>
          <p:cNvSpPr/>
          <p:nvPr/>
        </p:nvSpPr>
        <p:spPr>
          <a:xfrm>
            <a:off x="7652824" y="618516"/>
            <a:ext cx="2757268" cy="1435367"/>
          </a:xfrm>
          <a:prstGeom prst="wedgeEllipseCallou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C0B8BA-2EF5-459E-B337-DEC662B99AEA}"/>
              </a:ext>
            </a:extLst>
          </p:cNvPr>
          <p:cNvSpPr txBox="1"/>
          <p:nvPr/>
        </p:nvSpPr>
        <p:spPr>
          <a:xfrm>
            <a:off x="7990447" y="901822"/>
            <a:ext cx="220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an additional factor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9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Results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76155"/>
            <a:ext cx="10363826" cy="35694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 test: Multiple Active Peer Benchmarks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 the four-factor model with nine equally-weighted APB factors</a:t>
            </a:r>
          </a:p>
          <a:p>
            <a:pPr marL="0" indent="0" algn="ctr">
              <a:buNone/>
            </a:pPr>
            <a:r>
              <a:rPr lang="en-US" altLang="zh-CN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(Lack tabulating results)</a:t>
            </a: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51CDAB-62AA-4B3A-84C9-CC435645EBE1}"/>
              </a:ext>
            </a:extLst>
          </p:cNvPr>
          <p:cNvSpPr txBox="1"/>
          <p:nvPr/>
        </p:nvSpPr>
        <p:spPr>
          <a:xfrm>
            <a:off x="862362" y="4826675"/>
            <a:ext cx="104672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1-st quartile, only two groups remain positive and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in degree-of-freedom penalizes the model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042197-CC47-4923-8D42-ABD80A9A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06" y="526280"/>
            <a:ext cx="7258929" cy="13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Conclusion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14693"/>
            <a:ext cx="10363826" cy="3975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APB to the standard regression estimation: 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the between-fund residual correlations, indicating that APB successfully captures common idiosyncratic risk-taking within a group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just as well as multiple APBs, indicating that a group of funds tend not to use strategies that are common to other peer-groups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improves the identification of skilled fund managers</a:t>
            </a:r>
          </a:p>
          <a:p>
            <a:pPr marL="0" indent="0">
              <a:buNone/>
            </a:pPr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7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Motivating APB</a:t>
            </a:r>
            <a:endParaRPr lang="zh-CN" alt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E64EF6-CE19-4D91-896E-A0428A4D2B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14694"/>
            <a:ext cx="10363826" cy="3569474"/>
          </a:xfrm>
        </p:spPr>
        <p:txBody>
          <a:bodyPr>
            <a:normAutofit/>
          </a:bodyPr>
          <a:lstStyle/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Peer Benchmark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return on the group of funds to which a given fund belongs</a:t>
            </a:r>
          </a:p>
          <a:p>
            <a:r>
              <a:rPr lang="en-US" altLang="zh-CN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Equally weighting </a:t>
            </a:r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value weighting) all funds in the group every period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2FD6B539-E46D-44E6-B224-A938C1789272}"/>
              </a:ext>
            </a:extLst>
          </p:cNvPr>
          <p:cNvSpPr/>
          <p:nvPr/>
        </p:nvSpPr>
        <p:spPr>
          <a:xfrm>
            <a:off x="4738468" y="3956766"/>
            <a:ext cx="2715064" cy="1483635"/>
          </a:xfrm>
          <a:prstGeom prst="wedgeEllipseCallou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9426F3-99CF-435F-B818-6EC8E290694D}"/>
              </a:ext>
            </a:extLst>
          </p:cNvPr>
          <p:cNvSpPr txBox="1"/>
          <p:nvPr/>
        </p:nvSpPr>
        <p:spPr>
          <a:xfrm>
            <a:off x="5054990" y="4498528"/>
            <a:ext cx="208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justify?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1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4698F-65EE-43A0-BF59-A2DC5797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Motivating APB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C4B293-0519-46D8-9FB8-8B4EEB2206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18340"/>
            <a:ext cx="4783641" cy="3424107"/>
          </a:xfrm>
          <a:noFill/>
          <a:ln>
            <a:noFill/>
          </a:ln>
          <a:effectLst>
            <a:softEdge rad="12700"/>
          </a:effectLst>
        </p:spPr>
        <p:txBody>
          <a:bodyPr/>
          <a:lstStyle/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unsophisticated investor who has decided asset allocation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fallback strategy: periodically rebalanced, equal-weighted (value-weighted) portfolio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 more in funds generating risk-adjusted returns that significantly exceed those of APB 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BEAD77-8CA2-42F7-8129-C8026A11BE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28036" y="2318340"/>
            <a:ext cx="4750190" cy="3424107"/>
          </a:xfrm>
          <a:ln>
            <a:noFill/>
          </a:ln>
        </p:spPr>
        <p:txBody>
          <a:bodyPr/>
          <a:lstStyle/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peer group: similar securities, models, behavioral biases and geographical area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Peer-group return captures commonalities and improves estimation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6D5EE17-13A4-411C-A115-4C5EEF1C13C7}"/>
              </a:ext>
            </a:extLst>
          </p:cNvPr>
          <p:cNvCxnSpPr>
            <a:cxnSpLocks/>
          </p:cNvCxnSpPr>
          <p:nvPr/>
        </p:nvCxnSpPr>
        <p:spPr>
          <a:xfrm>
            <a:off x="6006904" y="2067951"/>
            <a:ext cx="0" cy="392488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27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4698F-65EE-43A0-BF59-A2DC5797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Model Setup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C4B293-0519-46D8-9FB8-8B4EEB2206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18340"/>
            <a:ext cx="4783641" cy="3424107"/>
          </a:xfrm>
          <a:noFill/>
          <a:ln>
            <a:noFill/>
          </a:ln>
          <a:effectLst>
            <a:softEdge rad="12700"/>
          </a:effectLst>
        </p:spPr>
        <p:txBody>
          <a:bodyPr/>
          <a:lstStyle/>
          <a:p>
            <a:pPr marL="0" indent="0"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 Style Fund Categories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Large-capitalization: total, value and growth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Mid-capitalization: total, value and growth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Small-capitalization: total, value and growth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BEAD77-8CA2-42F7-8129-C8026A11BE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28036" y="2318339"/>
            <a:ext cx="4750190" cy="342410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APB-Augmented Four-Factor Model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APB to traditional four-factor model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EW-average, no-load funds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hedge fund, one single factor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6D5EE17-13A4-411C-A115-4C5EEF1C13C7}"/>
              </a:ext>
            </a:extLst>
          </p:cNvPr>
          <p:cNvCxnSpPr>
            <a:cxnSpLocks/>
          </p:cNvCxnSpPr>
          <p:nvPr/>
        </p:nvCxnSpPr>
        <p:spPr>
          <a:xfrm>
            <a:off x="6006904" y="2067951"/>
            <a:ext cx="0" cy="392488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0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Model Setup</a:t>
            </a:r>
            <a:endParaRPr lang="zh-CN" altLang="en-US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64EF6-CE19-4D91-896E-A0428A4D2BD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400" y="2214694"/>
                <a:ext cx="10363826" cy="3569474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gross excess return of fund </a:t>
                </a:r>
                <a:r>
                  <a:rPr lang="en-US" altLang="zh-CN" cap="non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time 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 cap="none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zh-CN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cap="none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return net of management fee,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periodic management fee,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risk-free rate</a:t>
                </a:r>
              </a:p>
              <a:p>
                <a:pPr marL="0" indent="0">
                  <a:buNone/>
                </a:pPr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the gross excess return of the APB where fund </a:t>
                </a:r>
                <a:r>
                  <a:rPr lang="en-US" altLang="zh-CN" cap="non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belongs: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𝐴𝑃𝐵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𝐴𝑃𝐵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𝐴𝑃𝐵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64EF6-CE19-4D91-896E-A0428A4D2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400" y="2214694"/>
                <a:ext cx="10363826" cy="3569474"/>
              </a:xfrm>
              <a:blipFill>
                <a:blip r:embed="rId2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6229069E-E7DE-47CE-8C14-37B78650A2F9}"/>
              </a:ext>
            </a:extLst>
          </p:cNvPr>
          <p:cNvSpPr txBox="1"/>
          <p:nvPr/>
        </p:nvSpPr>
        <p:spPr>
          <a:xfrm>
            <a:off x="10787896" y="2769704"/>
            <a:ext cx="49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778939-6F3C-4B8F-B26A-E6DE5D49BD21}"/>
              </a:ext>
            </a:extLst>
          </p:cNvPr>
          <p:cNvSpPr txBox="1"/>
          <p:nvPr/>
        </p:nvSpPr>
        <p:spPr>
          <a:xfrm>
            <a:off x="10788522" y="4671391"/>
            <a:ext cx="49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1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DB3C8-E214-46F9-867F-9450A4AA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Model Setup</a:t>
            </a:r>
            <a:endParaRPr lang="zh-CN" altLang="en-US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64EF6-CE19-4D91-896E-A0428A4D2BD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400" y="1772529"/>
                <a:ext cx="10363826" cy="4572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Fund </a:t>
                </a:r>
                <a:r>
                  <a:rPr lang="en-US" altLang="zh-CN" sz="2200" cap="none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errors have the following structure: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cap="none" dirty="0"/>
                  <a:t>  </a:t>
                </a:r>
                <a:r>
                  <a:rPr lang="en-US" altLang="zh-CN" sz="2200" cap="none" dirty="0">
                    <a:latin typeface="Times New Roman" panose="020206030504050203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200" cap="none" dirty="0"/>
              </a:p>
              <a:p>
                <a:pPr marL="0" indent="0">
                  <a:buNone/>
                </a:pPr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APB errors structure: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𝐴𝑃𝐵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𝐴𝑃𝐵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𝐴𝑃𝐵</m:t>
                        </m:r>
                      </m:sub>
                    </m:sSub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𝐴𝑃𝐵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𝐴𝑃𝐵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𝐴𝑃𝐵</m:t>
                        </m:r>
                      </m:sub>
                    </m:sSub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200" i="1" cap="non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𝐴𝑃𝐵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cap="none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cap="none" dirty="0"/>
                  <a:t> -- </a:t>
                </a:r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priced risk factor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cap="none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a zero mean random variable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an IID (across funds) error term</a:t>
                </a:r>
              </a:p>
              <a:p>
                <a:pPr marL="0" indent="0">
                  <a:buNone/>
                </a:pPr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Substitute the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 i="1" cap="none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2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2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𝐴𝑃𝐵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𝐴𝑃𝐵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+[</m:t>
                      </m:r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2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2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𝐴𝑃𝐵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𝐴𝑃𝐵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200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2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2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𝐴𝑃𝐵</m:t>
                              </m:r>
                            </m:sub>
                          </m:sSub>
                        </m:den>
                      </m:f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CN" altLang="zh-CN" sz="22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𝐴𝑃𝐵</m:t>
                              </m:r>
                            </m:sub>
                          </m:s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𝐴𝑃𝐵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)+[</m:t>
                      </m:r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2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200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200" i="1" cap="none">
                                  <a:latin typeface="Cambria Math" panose="02040503050406030204" pitchFamily="18" charset="0"/>
                                </a:rPr>
                                <m:t>𝐴𝑃𝐵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zh-CN" altLang="zh-CN" sz="2200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𝐴𝑃𝐵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i="1" cap="none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200" i="1" cap="none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200" cap="none" dirty="0"/>
              </a:p>
              <a:p>
                <a:pPr marL="0" indent="0">
                  <a:buNone/>
                </a:pPr>
                <a:r>
                  <a:rPr lang="en-US" altLang="zh-CN" sz="2200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(Take leverage into account)</a:t>
                </a:r>
                <a:endParaRPr lang="zh-CN" altLang="zh-CN" sz="2200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CN" altLang="zh-CN" cap="none" dirty="0"/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E64EF6-CE19-4D91-896E-A0428A4D2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400" y="1772529"/>
                <a:ext cx="10363826" cy="4572000"/>
              </a:xfrm>
              <a:blipFill>
                <a:blip r:embed="rId2"/>
                <a:stretch>
                  <a:fillRect l="-529" t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1A894464-3F94-4A3B-80FD-142E861808BE}"/>
              </a:ext>
            </a:extLst>
          </p:cNvPr>
          <p:cNvSpPr txBox="1"/>
          <p:nvPr/>
        </p:nvSpPr>
        <p:spPr>
          <a:xfrm>
            <a:off x="8650926" y="4703345"/>
            <a:ext cx="237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Augmented Model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A5BE5D-FF49-41E1-8B47-4EB1849FF22D}"/>
              </a:ext>
            </a:extLst>
          </p:cNvPr>
          <p:cNvSpPr txBox="1"/>
          <p:nvPr/>
        </p:nvSpPr>
        <p:spPr>
          <a:xfrm>
            <a:off x="9127589" y="5370049"/>
            <a:ext cx="232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APB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Adjusted Alpha Model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435026-2DC5-4A3F-8B0B-3EF15D218596}"/>
              </a:ext>
            </a:extLst>
          </p:cNvPr>
          <p:cNvSpPr txBox="1"/>
          <p:nvPr/>
        </p:nvSpPr>
        <p:spPr>
          <a:xfrm>
            <a:off x="10787896" y="2304420"/>
            <a:ext cx="49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11DEAA-CD34-4081-A6AE-F36B3AA4F8F0}"/>
              </a:ext>
            </a:extLst>
          </p:cNvPr>
          <p:cNvSpPr txBox="1"/>
          <p:nvPr/>
        </p:nvSpPr>
        <p:spPr>
          <a:xfrm>
            <a:off x="10787896" y="3147343"/>
            <a:ext cx="49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E79285-F5A3-4627-A9B4-56363629BB87}"/>
              </a:ext>
            </a:extLst>
          </p:cNvPr>
          <p:cNvSpPr txBox="1"/>
          <p:nvPr/>
        </p:nvSpPr>
        <p:spPr>
          <a:xfrm>
            <a:off x="10787896" y="5169994"/>
            <a:ext cx="49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2E299D-2EBD-4EF8-B94A-2E9B7A5CA835}"/>
              </a:ext>
            </a:extLst>
          </p:cNvPr>
          <p:cNvSpPr txBox="1"/>
          <p:nvPr/>
        </p:nvSpPr>
        <p:spPr>
          <a:xfrm>
            <a:off x="10788001" y="4527126"/>
            <a:ext cx="49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4698F-65EE-43A0-BF59-A2DC5797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Empirical Methodology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C4B293-0519-46D8-9FB8-8B4EEB2206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81018"/>
            <a:ext cx="10364452" cy="3424107"/>
          </a:xfrm>
          <a:noFill/>
          <a:ln>
            <a:noFill/>
          </a:ln>
          <a:effectLst>
            <a:softEdge rad="12700"/>
          </a:effectLst>
        </p:spPr>
        <p:txBody>
          <a:bodyPr/>
          <a:lstStyle/>
          <a:p>
            <a:pPr marL="0" indent="0"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NAV returns from 01/1980 to 12/2010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altLang="zh-CN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shareclass</a:t>
            </a:r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each fund, take 1/12 annual expense as monthly expense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BEAD77-8CA2-42F7-8129-C8026A11BE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3773" y="3477195"/>
            <a:ext cx="7461597" cy="194886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altLang="zh-CN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 Categories</a:t>
            </a:r>
          </a:p>
          <a:p>
            <a:r>
              <a:rPr lang="en-US" altLang="zh-CN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Principal-agent problems – “best fit” benchmark by CP</a:t>
            </a:r>
          </a:p>
          <a:p>
            <a:pPr marL="0" indent="0">
              <a:buNone/>
            </a:pPr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7E396FB-F375-4C53-B1CA-75E7FF2F8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96562"/>
              </p:ext>
            </p:extLst>
          </p:nvPr>
        </p:nvGraphicFramePr>
        <p:xfrm>
          <a:off x="2326277" y="4513987"/>
          <a:ext cx="7539445" cy="17032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1589">
                  <a:extLst>
                    <a:ext uri="{9D8B030D-6E8A-4147-A177-3AD203B41FA5}">
                      <a16:colId xmlns:a16="http://schemas.microsoft.com/office/drawing/2014/main" val="1686297384"/>
                    </a:ext>
                  </a:extLst>
                </a:gridCol>
                <a:gridCol w="2135952">
                  <a:extLst>
                    <a:ext uri="{9D8B030D-6E8A-4147-A177-3AD203B41FA5}">
                      <a16:colId xmlns:a16="http://schemas.microsoft.com/office/drawing/2014/main" val="3449665789"/>
                    </a:ext>
                  </a:extLst>
                </a:gridCol>
                <a:gridCol w="2135952">
                  <a:extLst>
                    <a:ext uri="{9D8B030D-6E8A-4147-A177-3AD203B41FA5}">
                      <a16:colId xmlns:a16="http://schemas.microsoft.com/office/drawing/2014/main" val="170144467"/>
                    </a:ext>
                  </a:extLst>
                </a:gridCol>
                <a:gridCol w="2135952">
                  <a:extLst>
                    <a:ext uri="{9D8B030D-6E8A-4147-A177-3AD203B41FA5}">
                      <a16:colId xmlns:a16="http://schemas.microsoft.com/office/drawing/2014/main" val="1396972999"/>
                    </a:ext>
                  </a:extLst>
                </a:gridCol>
              </a:tblGrid>
              <a:tr h="425802">
                <a:tc>
                  <a:txBody>
                    <a:bodyPr/>
                    <a:lstStyle/>
                    <a:p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705493"/>
                  </a:ext>
                </a:extLst>
              </a:tr>
              <a:tr h="425802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Large-Cap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Russell 1000 Value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Russell 1000 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Russell 1000 Growth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85285"/>
                  </a:ext>
                </a:extLst>
              </a:tr>
              <a:tr h="425802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Mid-Cap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Russell Midcap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Russell Midcap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Russell Midcap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47348"/>
                  </a:ext>
                </a:extLst>
              </a:tr>
              <a:tr h="425802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Small-Cap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Russel 2000 Value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Russell 2000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Russell 2000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4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1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4698F-65EE-43A0-BF59-A2DC5797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Empirical Methodology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C4B293-0519-46D8-9FB8-8B4EEB22060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5" y="2214694"/>
                <a:ext cx="10364452" cy="3424107"/>
              </a:xfrm>
              <a:noFill/>
              <a:ln>
                <a:noFill/>
              </a:ln>
              <a:effectLst>
                <a:softEdge rad="12700"/>
              </a:effectLst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C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Baseline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𝑟𝑚𝑟𝑓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𝑟𝑚𝑟𝑓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𝑠𝑚𝑏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𝑠𝑚𝑏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h𝑚𝑙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h𝑚𝑙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𝑢𝑚𝑑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𝑢𝑚𝑑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Augmented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𝑟𝑚𝑟𝑓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𝑟𝑚𝑟𝑓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𝑠𝑚𝑏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𝑠𝑚𝑏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h𝑚𝑙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h𝑚𝑙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𝑢𝑚𝑑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𝑢𝑚𝑑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𝐴𝑃𝐵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b="1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APB-adjusted Alpha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𝑟𝑚𝑟𝑓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𝑟𝑚𝑟𝑓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𝑠𝑚𝑏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𝑠𝑚𝑏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h𝑚𝑙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h𝑚𝑙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𝑢𝑚𝑑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𝑢𝑚𝑑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𝐴𝑃𝐵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𝐴𝑃𝐵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b="1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b="1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 NAV return + 1/12 * annual expense ratio – T-bills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𝑟𝑚𝑟𝑓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𝑠𝑚𝑏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h𝑚𝑙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𝑢𝑚𝑑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cap="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market premium, size, book-to-market, momentum</a:t>
                </a:r>
              </a:p>
              <a:p>
                <a:pPr marL="0" indent="0" algn="ctr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b="1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b="1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cap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C4B293-0519-46D8-9FB8-8B4EEB220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5" y="2214694"/>
                <a:ext cx="10364452" cy="3424107"/>
              </a:xfrm>
              <a:blipFill>
                <a:blip r:embed="rId2"/>
                <a:stretch>
                  <a:fillRect l="-588" t="-712" b="-712"/>
                </a:stretch>
              </a:blipFill>
              <a:ln>
                <a:noFill/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A7FDC9C-24FF-48B6-AABC-5870CC5F20B0}"/>
              </a:ext>
            </a:extLst>
          </p:cNvPr>
          <p:cNvSpPr txBox="1"/>
          <p:nvPr/>
        </p:nvSpPr>
        <p:spPr>
          <a:xfrm>
            <a:off x="10787896" y="2568435"/>
            <a:ext cx="49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E5ED2E-6987-43CA-8CFF-4F886FC75307}"/>
              </a:ext>
            </a:extLst>
          </p:cNvPr>
          <p:cNvSpPr txBox="1"/>
          <p:nvPr/>
        </p:nvSpPr>
        <p:spPr>
          <a:xfrm>
            <a:off x="10787896" y="3410761"/>
            <a:ext cx="49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AA8D52-8652-407B-B0D6-A25EFB79EF24}"/>
              </a:ext>
            </a:extLst>
          </p:cNvPr>
          <p:cNvSpPr txBox="1"/>
          <p:nvPr/>
        </p:nvSpPr>
        <p:spPr>
          <a:xfrm>
            <a:off x="10787896" y="4253087"/>
            <a:ext cx="49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60686"/>
      </p:ext>
    </p:extLst>
  </p:cSld>
  <p:clrMapOvr>
    <a:masterClrMapping/>
  </p:clrMapOvr>
</p:sld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1376</TotalTime>
  <Words>1157</Words>
  <Application>Microsoft Office PowerPoint</Application>
  <PresentationFormat>宽屏</PresentationFormat>
  <Paragraphs>253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宋体</vt:lpstr>
      <vt:lpstr>Arial</vt:lpstr>
      <vt:lpstr>Cambria Math</vt:lpstr>
      <vt:lpstr>Times New Roman</vt:lpstr>
      <vt:lpstr>Tw Cen MT</vt:lpstr>
      <vt:lpstr>水滴</vt:lpstr>
      <vt:lpstr>Mutual Fund Performance Evaluation with Active Peer Benchmarks</vt:lpstr>
      <vt:lpstr>1 Background</vt:lpstr>
      <vt:lpstr>2 Motivating APB</vt:lpstr>
      <vt:lpstr>3 Motivating APB</vt:lpstr>
      <vt:lpstr>4 Model Setup</vt:lpstr>
      <vt:lpstr>5 Model Setup</vt:lpstr>
      <vt:lpstr>6 Model Setup</vt:lpstr>
      <vt:lpstr>7 Empirical Methodology</vt:lpstr>
      <vt:lpstr>8 Empirical Methodology</vt:lpstr>
      <vt:lpstr>9 Results</vt:lpstr>
      <vt:lpstr>10 Results</vt:lpstr>
      <vt:lpstr>11 Results</vt:lpstr>
      <vt:lpstr>12 Results</vt:lpstr>
      <vt:lpstr>13 Results</vt:lpstr>
      <vt:lpstr>14 Results</vt:lpstr>
      <vt:lpstr>15 Results</vt:lpstr>
      <vt:lpstr>16 Results</vt:lpstr>
      <vt:lpstr>17 Results</vt:lpstr>
      <vt:lpstr>18 Results</vt:lpstr>
      <vt:lpstr>19 Results</vt:lpstr>
      <vt:lpstr>20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 Fund Performance Evaluation with Active Peer Benchmarks</dc:title>
  <dc:creator>zhao zhang</dc:creator>
  <cp:lastModifiedBy>zhao zhang</cp:lastModifiedBy>
  <cp:revision>62</cp:revision>
  <dcterms:created xsi:type="dcterms:W3CDTF">2017-09-26T00:01:04Z</dcterms:created>
  <dcterms:modified xsi:type="dcterms:W3CDTF">2017-09-28T15:40:20Z</dcterms:modified>
</cp:coreProperties>
</file>